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7" r:id="rId4"/>
    <p:sldId id="260" r:id="rId5"/>
    <p:sldId id="261" r:id="rId6"/>
    <p:sldId id="259" r:id="rId7"/>
    <p:sldId id="262" r:id="rId8"/>
    <p:sldId id="263" r:id="rId9"/>
    <p:sldId id="264" r:id="rId10"/>
    <p:sldId id="266" r:id="rId11"/>
    <p:sldId id="265" r:id="rId12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4 Rectángulo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5 Rectángulo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6 Rectángulo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13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15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16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17 Elipse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18 Elipse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19 Elipse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20 Elipse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22" name="27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A086D5-186C-4D8C-8E69-CAA13B42AFD8}" type="datetimeFigureOut">
              <a:rPr lang="es-ES"/>
              <a:pPr>
                <a:defRPr/>
              </a:pPr>
              <a:t>24/04/2009</a:t>
            </a:fld>
            <a:endParaRPr lang="es-ES"/>
          </a:p>
        </p:txBody>
      </p:sp>
      <p:sp>
        <p:nvSpPr>
          <p:cNvPr id="23" name="16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4" name="28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DAAD7E-013B-4031-BFEE-B419DF0B658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590A28-8ED2-4FE7-AF2E-241F9DFF8207}" type="datetimeFigureOut">
              <a:rPr lang="es-ES"/>
              <a:pPr>
                <a:defRPr/>
              </a:pPr>
              <a:t>24/04/2009</a:t>
            </a:fld>
            <a:endParaRPr lang="es-ES"/>
          </a:p>
        </p:txBody>
      </p:sp>
      <p:sp>
        <p:nvSpPr>
          <p:cNvPr id="5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6E1048-B98D-41C9-87EE-8BC748725F2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7014E9-4B75-4683-9A23-3328305D90A8}" type="datetimeFigureOut">
              <a:rPr lang="es-ES"/>
              <a:pPr>
                <a:defRPr/>
              </a:pPr>
              <a:t>24/04/2009</a:t>
            </a:fld>
            <a:endParaRPr lang="es-ES"/>
          </a:p>
        </p:txBody>
      </p:sp>
      <p:sp>
        <p:nvSpPr>
          <p:cNvPr id="5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A543C8-C1AA-4EAA-B500-1AFBD703F98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6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390B2CD-9EC2-4E3B-815C-5A1C33328439}" type="datetimeFigureOut">
              <a:rPr lang="es-ES"/>
              <a:pPr>
                <a:defRPr/>
              </a:pPr>
              <a:t>24/04/2009</a:t>
            </a:fld>
            <a:endParaRPr lang="es-ES"/>
          </a:p>
        </p:txBody>
      </p:sp>
      <p:sp>
        <p:nvSpPr>
          <p:cNvPr id="5" name="8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5E82734-887D-43AB-8A0B-042388A8FFE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6" name="9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4 Rectángulo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5 Rectángulo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6 Rectángulo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12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13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14 Elipse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15 Elipse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16 Elipse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17 Elipse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18 Conector recto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0" name="3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576D50-8B9D-4C7D-94FC-A7038C7C3D29}" type="datetimeFigureOut">
              <a:rPr lang="es-ES"/>
              <a:pPr>
                <a:defRPr/>
              </a:pPr>
              <a:t>24/04/2009</a:t>
            </a:fld>
            <a:endParaRPr lang="es-ES"/>
          </a:p>
        </p:txBody>
      </p:sp>
      <p:sp>
        <p:nvSpPr>
          <p:cNvPr id="21" name="4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2" name="5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3D3693-0544-43D1-B62E-99B42D3C1E2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C9C10F-96E2-4A4E-9D74-B740CDD13CC2}" type="datetimeFigureOut">
              <a:rPr lang="es-ES"/>
              <a:pPr>
                <a:defRPr/>
              </a:pPr>
              <a:t>24/04/2009</a:t>
            </a:fld>
            <a:endParaRPr lang="es-ES"/>
          </a:p>
        </p:txBody>
      </p:sp>
      <p:sp>
        <p:nvSpPr>
          <p:cNvPr id="6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2541B1-AC9A-47D4-9396-42AEE259C36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4" name="13 Marcador de texto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7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6BA940-661F-4A78-B77F-D6A47B3D41E9}" type="datetimeFigureOut">
              <a:rPr lang="es-ES"/>
              <a:pPr>
                <a:defRPr/>
              </a:pPr>
              <a:t>24/04/2009</a:t>
            </a:fld>
            <a:endParaRPr lang="es-ES"/>
          </a:p>
        </p:txBody>
      </p:sp>
      <p:sp>
        <p:nvSpPr>
          <p:cNvPr id="8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032669-3A4C-432C-8C79-FFB7674DE26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5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B0E91BEC-84B8-4B80-AF1C-9144CB36C0F0}" type="datetimeFigureOut">
              <a:rPr lang="es-ES"/>
              <a:pPr>
                <a:defRPr/>
              </a:pPr>
              <a:t>24/04/2009</a:t>
            </a:fld>
            <a:endParaRPr lang="es-ES"/>
          </a:p>
        </p:txBody>
      </p:sp>
      <p:sp>
        <p:nvSpPr>
          <p:cNvPr id="4" name="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3152965-9913-46FD-8A83-08C7A840396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5" name="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7C8DAD-2724-43AA-A24C-67CF2061EFCA}" type="datetimeFigureOut">
              <a:rPr lang="es-ES"/>
              <a:pPr>
                <a:defRPr/>
              </a:pPr>
              <a:t>24/04/2009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E8C44D-FC8E-4750-924F-B4D51C16E81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6" name="5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8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10 Elipse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8" name="17 Marcador de contenido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2" name="20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4FFBB40-E073-40EA-8547-1B43B3DCCF56}" type="datetimeFigureOut">
              <a:rPr lang="es-ES"/>
              <a:pPr>
                <a:defRPr/>
              </a:pPr>
              <a:t>24/04/2009</a:t>
            </a:fld>
            <a:endParaRPr lang="es-ES"/>
          </a:p>
        </p:txBody>
      </p:sp>
      <p:sp>
        <p:nvSpPr>
          <p:cNvPr id="13" name="21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AAE28BF-0C74-41C5-8E9A-AD20BA97ADD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14" name="22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5 Elipse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7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2" name="16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B90CE78-6C4C-4749-BCE0-7E0D79E1FE0E}" type="datetimeFigureOut">
              <a:rPr lang="es-ES"/>
              <a:pPr>
                <a:defRPr/>
              </a:pPr>
              <a:t>24/04/2009</a:t>
            </a:fld>
            <a:endParaRPr lang="es-ES"/>
          </a:p>
        </p:txBody>
      </p:sp>
      <p:sp>
        <p:nvSpPr>
          <p:cNvPr id="13" name="17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D38BD22-0657-49E7-BA59-122DEAEE826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14" name="20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028" name="1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4CE0250-0AF6-4091-B4FD-458052BCF525}" type="datetimeFigureOut">
              <a:rPr lang="es-ES"/>
              <a:pPr>
                <a:defRPr/>
              </a:pPr>
              <a:t>24/04/2009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9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11 Elipse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0E4ECBB-53AA-4ECA-9F56-C8BB365595D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29" r:id="rId4"/>
    <p:sldLayoutId id="2147483730" r:id="rId5"/>
    <p:sldLayoutId id="2147483737" r:id="rId6"/>
    <p:sldLayoutId id="2147483731" r:id="rId7"/>
    <p:sldLayoutId id="2147483738" r:id="rId8"/>
    <p:sldLayoutId id="2147483739" r:id="rId9"/>
    <p:sldLayoutId id="2147483732" r:id="rId10"/>
    <p:sldLayoutId id="214748373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857375" y="0"/>
            <a:ext cx="6858000" cy="1857375"/>
          </a:xfrm>
        </p:spPr>
        <p:txBody>
          <a:bodyPr>
            <a:normAutofit fontScale="90000"/>
          </a:bodyPr>
          <a:lstStyle/>
          <a:p>
            <a:pPr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es-ES" dirty="0" smtClean="0">
                <a:latin typeface="Arial" pitchFamily="34" charset="0"/>
                <a:cs typeface="Arial" pitchFamily="34" charset="0"/>
              </a:rPr>
              <a:t>Reintroducción de Cernícalo Primilla (</a:t>
            </a:r>
            <a:r>
              <a:rPr lang="es-ES" i="1" dirty="0" smtClean="0">
                <a:latin typeface="Arial" pitchFamily="34" charset="0"/>
                <a:cs typeface="Arial" pitchFamily="34" charset="0"/>
              </a:rPr>
              <a:t>falco </a:t>
            </a:r>
            <a:r>
              <a:rPr lang="es-ES" i="1" dirty="0" err="1" smtClean="0">
                <a:latin typeface="Arial" pitchFamily="34" charset="0"/>
                <a:cs typeface="Arial" pitchFamily="34" charset="0"/>
              </a:rPr>
              <a:t>naumanni</a:t>
            </a:r>
            <a:r>
              <a:rPr lang="es-ES" dirty="0" smtClean="0">
                <a:latin typeface="Arial" pitchFamily="34" charset="0"/>
                <a:cs typeface="Arial" pitchFamily="34" charset="0"/>
              </a:rPr>
              <a:t>) en Navas del Rey</a:t>
            </a:r>
            <a:endParaRPr lang="es-E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000250" y="1928813"/>
            <a:ext cx="6172200" cy="4500562"/>
          </a:xfrm>
        </p:spPr>
        <p:txBody>
          <a:bodyPr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s-ES" dirty="0" smtClean="0">
                <a:latin typeface="Arial" pitchFamily="34" charset="0"/>
                <a:cs typeface="Arial" pitchFamily="34" charset="0"/>
              </a:rPr>
              <a:t>Mª José Ramírez Fernández</a:t>
            </a:r>
          </a:p>
          <a:p>
            <a:pPr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s-ES" dirty="0" smtClean="0">
                <a:latin typeface="Arial" pitchFamily="34" charset="0"/>
                <a:cs typeface="Arial" pitchFamily="34" charset="0"/>
              </a:rPr>
              <a:t>Marta Valle Agudo</a:t>
            </a:r>
          </a:p>
          <a:p>
            <a:pPr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es-ES" dirty="0" smtClean="0">
              <a:latin typeface="Arial" pitchFamily="34" charset="0"/>
              <a:cs typeface="Arial" pitchFamily="34" charset="0"/>
            </a:endParaRPr>
          </a:p>
          <a:p>
            <a:pPr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es-ES" dirty="0" smtClean="0">
              <a:latin typeface="Arial" pitchFamily="34" charset="0"/>
              <a:cs typeface="Arial" pitchFamily="34" charset="0"/>
            </a:endParaRPr>
          </a:p>
          <a:p>
            <a:pPr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es-ES" dirty="0" smtClean="0">
              <a:latin typeface="Arial" pitchFamily="34" charset="0"/>
              <a:cs typeface="Arial" pitchFamily="34" charset="0"/>
            </a:endParaRPr>
          </a:p>
          <a:p>
            <a:pPr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es-ES" dirty="0" smtClean="0">
              <a:latin typeface="Arial" pitchFamily="34" charset="0"/>
              <a:cs typeface="Arial" pitchFamily="34" charset="0"/>
            </a:endParaRPr>
          </a:p>
          <a:p>
            <a:pPr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es-ES" dirty="0" smtClean="0">
              <a:latin typeface="Arial" pitchFamily="34" charset="0"/>
              <a:cs typeface="Arial" pitchFamily="34" charset="0"/>
            </a:endParaRPr>
          </a:p>
          <a:p>
            <a:pPr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es-ES" dirty="0" smtClean="0">
              <a:latin typeface="Arial" pitchFamily="34" charset="0"/>
              <a:cs typeface="Arial" pitchFamily="34" charset="0"/>
            </a:endParaRPr>
          </a:p>
          <a:p>
            <a:pPr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es-ES" dirty="0" smtClean="0">
              <a:latin typeface="Arial" pitchFamily="34" charset="0"/>
              <a:cs typeface="Arial" pitchFamily="34" charset="0"/>
            </a:endParaRPr>
          </a:p>
          <a:p>
            <a:pPr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es-ES" dirty="0" smtClean="0">
              <a:latin typeface="Arial" pitchFamily="34" charset="0"/>
              <a:cs typeface="Arial" pitchFamily="34" charset="0"/>
            </a:endParaRPr>
          </a:p>
          <a:p>
            <a:pPr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es-ES" dirty="0" smtClean="0">
              <a:latin typeface="Arial" pitchFamily="34" charset="0"/>
              <a:cs typeface="Arial" pitchFamily="34" charset="0"/>
            </a:endParaRPr>
          </a:p>
          <a:p>
            <a:pPr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s-ES" dirty="0" smtClean="0">
                <a:latin typeface="Arial" pitchFamily="34" charset="0"/>
                <a:cs typeface="Arial" pitchFamily="34" charset="0"/>
              </a:rPr>
              <a:t>M12. Restauración de poblaciones</a:t>
            </a:r>
          </a:p>
          <a:p>
            <a:pPr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s-ES" dirty="0" smtClean="0">
                <a:latin typeface="Arial" pitchFamily="34" charset="0"/>
                <a:cs typeface="Arial" pitchFamily="34" charset="0"/>
              </a:rPr>
              <a:t>Máster Oficial en Restauración de Ecosistemas </a:t>
            </a:r>
          </a:p>
          <a:p>
            <a:pPr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es-ES" dirty="0" smtClean="0"/>
          </a:p>
          <a:p>
            <a:pPr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625" y="0"/>
            <a:ext cx="7467600" cy="70326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dirty="0" smtClean="0"/>
              <a:t>METODOLOGÍA</a:t>
            </a:r>
            <a:endParaRPr lang="es-ES" dirty="0"/>
          </a:p>
        </p:txBody>
      </p:sp>
      <p:sp>
        <p:nvSpPr>
          <p:cNvPr id="4" name="3 Rectángulo redondeado"/>
          <p:cNvSpPr/>
          <p:nvPr/>
        </p:nvSpPr>
        <p:spPr>
          <a:xfrm>
            <a:off x="1643042" y="2000250"/>
            <a:ext cx="5072098" cy="78581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/>
              <a:t>CREACIÓN DE COLONIAS</a:t>
            </a:r>
          </a:p>
        </p:txBody>
      </p:sp>
      <p:sp>
        <p:nvSpPr>
          <p:cNvPr id="5" name="4 Rectángulo redondeado"/>
          <p:cNvSpPr/>
          <p:nvPr/>
        </p:nvSpPr>
        <p:spPr>
          <a:xfrm>
            <a:off x="500063" y="3214688"/>
            <a:ext cx="2071687" cy="7143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/>
              <a:t>INSTALACIÓN PRIMILLARES</a:t>
            </a:r>
          </a:p>
        </p:txBody>
      </p:sp>
      <p:sp>
        <p:nvSpPr>
          <p:cNvPr id="10" name="9 Rectángulo redondeado"/>
          <p:cNvSpPr/>
          <p:nvPr/>
        </p:nvSpPr>
        <p:spPr>
          <a:xfrm>
            <a:off x="3000375" y="3214688"/>
            <a:ext cx="2286000" cy="92868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/>
              <a:t>INTRODUCCIÓN PAREJAS RECLAMO</a:t>
            </a:r>
          </a:p>
        </p:txBody>
      </p:sp>
      <p:sp>
        <p:nvSpPr>
          <p:cNvPr id="11" name="10 Rectángulo redondeado"/>
          <p:cNvSpPr/>
          <p:nvPr/>
        </p:nvSpPr>
        <p:spPr>
          <a:xfrm>
            <a:off x="6000750" y="3214688"/>
            <a:ext cx="2143125" cy="7858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/>
              <a:t>INTRODUCCIÓN POLLOS</a:t>
            </a:r>
          </a:p>
        </p:txBody>
      </p:sp>
      <p:sp>
        <p:nvSpPr>
          <p:cNvPr id="12" name="11 Elipse"/>
          <p:cNvSpPr/>
          <p:nvPr/>
        </p:nvSpPr>
        <p:spPr>
          <a:xfrm>
            <a:off x="2357438" y="5429250"/>
            <a:ext cx="3286125" cy="1285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/>
              <a:t>ESTABLECIMIENTO PAREJAS SILVESTRES</a:t>
            </a:r>
          </a:p>
        </p:txBody>
      </p:sp>
      <p:sp>
        <p:nvSpPr>
          <p:cNvPr id="13" name="12 Rectángulo redondeado"/>
          <p:cNvSpPr/>
          <p:nvPr/>
        </p:nvSpPr>
        <p:spPr>
          <a:xfrm>
            <a:off x="6072188" y="4429125"/>
            <a:ext cx="2000250" cy="64293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/>
              <a:t>HACKING</a:t>
            </a:r>
          </a:p>
        </p:txBody>
      </p:sp>
      <p:sp>
        <p:nvSpPr>
          <p:cNvPr id="14" name="13 Elipse"/>
          <p:cNvSpPr/>
          <p:nvPr/>
        </p:nvSpPr>
        <p:spPr>
          <a:xfrm>
            <a:off x="6072188" y="5643563"/>
            <a:ext cx="2000250" cy="9286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/>
              <a:t>RETORNO</a:t>
            </a:r>
          </a:p>
        </p:txBody>
      </p:sp>
      <p:sp>
        <p:nvSpPr>
          <p:cNvPr id="15" name="14 Flecha abajo"/>
          <p:cNvSpPr/>
          <p:nvPr/>
        </p:nvSpPr>
        <p:spPr>
          <a:xfrm flipH="1">
            <a:off x="4071934" y="2786058"/>
            <a:ext cx="142876" cy="428628"/>
          </a:xfrm>
          <a:prstGeom prst="down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sp>
        <p:nvSpPr>
          <p:cNvPr id="16" name="15 Flecha abajo"/>
          <p:cNvSpPr/>
          <p:nvPr/>
        </p:nvSpPr>
        <p:spPr>
          <a:xfrm flipH="1">
            <a:off x="6072198" y="2786058"/>
            <a:ext cx="142876" cy="428628"/>
          </a:xfrm>
          <a:prstGeom prst="down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sp>
        <p:nvSpPr>
          <p:cNvPr id="18" name="17 Flecha abajo"/>
          <p:cNvSpPr/>
          <p:nvPr/>
        </p:nvSpPr>
        <p:spPr>
          <a:xfrm flipH="1">
            <a:off x="2357422" y="2786058"/>
            <a:ext cx="142876" cy="428628"/>
          </a:xfrm>
          <a:prstGeom prst="down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sp>
        <p:nvSpPr>
          <p:cNvPr id="19" name="18 Flecha abajo"/>
          <p:cNvSpPr/>
          <p:nvPr/>
        </p:nvSpPr>
        <p:spPr>
          <a:xfrm flipH="1">
            <a:off x="6929454" y="4000504"/>
            <a:ext cx="142876" cy="428628"/>
          </a:xfrm>
          <a:prstGeom prst="down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sp>
        <p:nvSpPr>
          <p:cNvPr id="20" name="19 Flecha abajo"/>
          <p:cNvSpPr/>
          <p:nvPr/>
        </p:nvSpPr>
        <p:spPr>
          <a:xfrm flipH="1">
            <a:off x="4000496" y="4143380"/>
            <a:ext cx="214314" cy="1285884"/>
          </a:xfrm>
          <a:prstGeom prst="down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sp>
        <p:nvSpPr>
          <p:cNvPr id="21" name="20 Flecha abajo"/>
          <p:cNvSpPr/>
          <p:nvPr/>
        </p:nvSpPr>
        <p:spPr>
          <a:xfrm flipH="1">
            <a:off x="6929454" y="5072074"/>
            <a:ext cx="142876" cy="571504"/>
          </a:xfrm>
          <a:prstGeom prst="down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sp>
        <p:nvSpPr>
          <p:cNvPr id="17" name="16 Rectángulo redondeado"/>
          <p:cNvSpPr/>
          <p:nvPr/>
        </p:nvSpPr>
        <p:spPr>
          <a:xfrm>
            <a:off x="428596" y="1000108"/>
            <a:ext cx="4000499" cy="5000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" dirty="0"/>
              <a:t>CRÍA EN CAUTIVIDAD (GREFA)</a:t>
            </a:r>
          </a:p>
        </p:txBody>
      </p:sp>
      <p:sp>
        <p:nvSpPr>
          <p:cNvPr id="22" name="21 Rectángulo redondeado"/>
          <p:cNvSpPr/>
          <p:nvPr/>
        </p:nvSpPr>
        <p:spPr>
          <a:xfrm>
            <a:off x="4929188" y="1000125"/>
            <a:ext cx="3643312" cy="50006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" dirty="0"/>
              <a:t>SELECCIÓN DEL HÁBITAT</a:t>
            </a:r>
          </a:p>
        </p:txBody>
      </p:sp>
      <p:sp>
        <p:nvSpPr>
          <p:cNvPr id="24" name="23 Flecha abajo"/>
          <p:cNvSpPr/>
          <p:nvPr/>
        </p:nvSpPr>
        <p:spPr>
          <a:xfrm flipH="1">
            <a:off x="5643570" y="1500174"/>
            <a:ext cx="142876" cy="500066"/>
          </a:xfrm>
          <a:prstGeom prst="down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sp>
        <p:nvSpPr>
          <p:cNvPr id="25" name="24 Flecha abajo"/>
          <p:cNvSpPr/>
          <p:nvPr/>
        </p:nvSpPr>
        <p:spPr>
          <a:xfrm flipH="1">
            <a:off x="2643174" y="1500174"/>
            <a:ext cx="142876" cy="500066"/>
          </a:xfrm>
          <a:prstGeom prst="down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 descr="pareja de primilla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1604" y="285728"/>
            <a:ext cx="6000750" cy="5238750"/>
          </a:xfrm>
          <a:prstGeom prst="rect">
            <a:avLst/>
          </a:prstGeom>
        </p:spPr>
      </p:pic>
      <p:sp>
        <p:nvSpPr>
          <p:cNvPr id="4" name="3 CuadroTexto">
            <a:hlinkClick r:id="" action="ppaction://hlinkshowjump?jump=firstslide" highlightClick="1"/>
          </p:cNvPr>
          <p:cNvSpPr txBox="1"/>
          <p:nvPr/>
        </p:nvSpPr>
        <p:spPr>
          <a:xfrm>
            <a:off x="1785918" y="5643578"/>
            <a:ext cx="5572125" cy="8509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s-ES" sz="4400" dirty="0">
                <a:solidFill>
                  <a:srgbClr val="FFC000"/>
                </a:solidFill>
              </a:rPr>
              <a:t>MUCHAS GRACIAS!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2547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CONTENIDO</a:t>
            </a:r>
            <a:endParaRPr lang="es-ES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28596" y="1214422"/>
            <a:ext cx="7467600" cy="4873625"/>
          </a:xfrm>
        </p:spPr>
        <p:txBody>
          <a:bodyPr>
            <a:normAutofit lnSpcReduction="10000"/>
          </a:bodyPr>
          <a:lstStyle/>
          <a:p>
            <a:pPr marL="274320" indent="-274320" eaLnBrk="1" fontAlgn="auto" hangingPunct="1">
              <a:lnSpc>
                <a:spcPct val="150000"/>
              </a:lnSpc>
              <a:spcAft>
                <a:spcPts val="0"/>
              </a:spcAft>
              <a:buFont typeface="Wingdings"/>
              <a:buChar char=""/>
              <a:defRPr/>
            </a:pP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J</a:t>
            </a: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ustificación </a:t>
            </a: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del proyecto</a:t>
            </a:r>
          </a:p>
          <a:p>
            <a:pPr marL="274320" indent="-274320" eaLnBrk="1" fontAlgn="auto" hangingPunct="1">
              <a:lnSpc>
                <a:spcPct val="150000"/>
              </a:lnSpc>
              <a:spcAft>
                <a:spcPts val="0"/>
              </a:spcAft>
              <a:buFont typeface="Wingdings"/>
              <a:buChar char=""/>
              <a:defRPr/>
            </a:pP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Biología </a:t>
            </a: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de la especie</a:t>
            </a:r>
          </a:p>
          <a:p>
            <a:pPr marL="274320" indent="-274320" eaLnBrk="1" fontAlgn="auto" hangingPunct="1">
              <a:lnSpc>
                <a:spcPct val="150000"/>
              </a:lnSpc>
              <a:spcAft>
                <a:spcPts val="0"/>
              </a:spcAft>
              <a:buFont typeface="Wingdings"/>
              <a:buChar char=""/>
              <a:defRPr/>
            </a:pP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Distribución</a:t>
            </a:r>
          </a:p>
          <a:p>
            <a:pPr marL="274320" indent="-274320" eaLnBrk="1" fontAlgn="auto" hangingPunct="1">
              <a:lnSpc>
                <a:spcPct val="150000"/>
              </a:lnSpc>
              <a:spcAft>
                <a:spcPts val="0"/>
              </a:spcAft>
              <a:buFont typeface="Wingdings"/>
              <a:buChar char=""/>
              <a:defRPr/>
            </a:pP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Estado de conservación y </a:t>
            </a: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amenazas</a:t>
            </a:r>
            <a:endParaRPr lang="es-ES" dirty="0" smtClean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274320" indent="-274320" eaLnBrk="1" fontAlgn="auto" hangingPunct="1">
              <a:lnSpc>
                <a:spcPct val="150000"/>
              </a:lnSpc>
              <a:spcAft>
                <a:spcPts val="0"/>
              </a:spcAft>
              <a:buFont typeface="Wingdings"/>
              <a:buChar char=""/>
              <a:defRPr/>
            </a:pP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Tipo de restitución y justificación</a:t>
            </a:r>
          </a:p>
          <a:p>
            <a:pPr marL="274320" indent="-274320" eaLnBrk="1" fontAlgn="auto" hangingPunct="1">
              <a:lnSpc>
                <a:spcPct val="150000"/>
              </a:lnSpc>
              <a:spcAft>
                <a:spcPts val="0"/>
              </a:spcAft>
              <a:buFont typeface="Wingdings"/>
              <a:buChar char=""/>
              <a:defRPr/>
            </a:pP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Objetivos</a:t>
            </a:r>
          </a:p>
          <a:p>
            <a:pPr marL="274320" indent="-274320" eaLnBrk="1" fontAlgn="auto" hangingPunct="1">
              <a:lnSpc>
                <a:spcPct val="150000"/>
              </a:lnSpc>
              <a:spcAft>
                <a:spcPts val="0"/>
              </a:spcAft>
              <a:buFont typeface="Wingdings"/>
              <a:buChar char=""/>
              <a:defRPr/>
            </a:pP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Selección del área de reintroducción</a:t>
            </a:r>
          </a:p>
          <a:p>
            <a:pPr marL="274320" indent="-274320" eaLnBrk="1" fontAlgn="auto" hangingPunct="1">
              <a:lnSpc>
                <a:spcPct val="150000"/>
              </a:lnSpc>
              <a:spcAft>
                <a:spcPts val="0"/>
              </a:spcAft>
              <a:buFont typeface="Wingdings"/>
              <a:buChar char=""/>
              <a:defRPr/>
            </a:pP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Metodología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1"/>
            <a:ext cx="8329613" cy="785794"/>
          </a:xfrm>
        </p:spPr>
        <p:txBody>
          <a:bodyPr/>
          <a:lstStyle/>
          <a:p>
            <a:pPr eaLnBrk="1" hangingPunct="1">
              <a:defRPr/>
            </a:pPr>
            <a:r>
              <a:rPr lang="es-ES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justificación </a:t>
            </a:r>
            <a:r>
              <a:rPr lang="es-ES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del </a:t>
            </a:r>
            <a:r>
              <a:rPr lang="es-ES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proyecto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357158" y="857232"/>
            <a:ext cx="7467600" cy="1928826"/>
          </a:xfrm>
        </p:spPr>
        <p:txBody>
          <a:bodyPr/>
          <a:lstStyle/>
          <a:p>
            <a:pPr algn="just" eaLnBrk="1" hangingPunct="1">
              <a:lnSpc>
                <a:spcPct val="150000"/>
              </a:lnSpc>
              <a:defRPr/>
            </a:pP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Especie amenazada a nivel mundial, europeo, nacional y regional.</a:t>
            </a:r>
          </a:p>
          <a:p>
            <a:pPr algn="just" eaLnBrk="1" hangingPunct="1">
              <a:lnSpc>
                <a:spcPct val="150000"/>
              </a:lnSpc>
              <a:defRPr/>
            </a:pP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España alberga el principal núcleo europeo</a:t>
            </a:r>
            <a:endParaRPr lang="es-ES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just" eaLnBrk="1" hangingPunct="1">
              <a:lnSpc>
                <a:spcPct val="150000"/>
              </a:lnSpc>
              <a:defRPr/>
            </a:pP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Plan de recuperación a nivel regional</a:t>
            </a:r>
          </a:p>
          <a:p>
            <a:pPr algn="just" eaLnBrk="1" hangingPunct="1">
              <a:lnSpc>
                <a:spcPct val="150000"/>
              </a:lnSpc>
              <a:defRPr/>
            </a:pP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Reintroducciones previas con </a:t>
            </a: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éxito</a:t>
            </a:r>
          </a:p>
          <a:p>
            <a:pPr eaLnBrk="1" hangingPunct="1">
              <a:buNone/>
              <a:defRPr/>
            </a:pPr>
            <a:endParaRPr lang="es-ES" dirty="0"/>
          </a:p>
        </p:txBody>
      </p:sp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428596" y="4286256"/>
          <a:ext cx="7500990" cy="2286018"/>
        </p:xfrm>
        <a:graphic>
          <a:graphicData uri="http://schemas.openxmlformats.org/drawingml/2006/table">
            <a:tbl>
              <a:tblPr/>
              <a:tblGrid>
                <a:gridCol w="3750495"/>
                <a:gridCol w="3750495"/>
              </a:tblGrid>
              <a:tr h="3810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Parejas reproductoras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Europa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25.000-42.000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España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12.000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Turquía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5.000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Italia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3.500</a:t>
                      </a:r>
                      <a:endParaRPr lang="es-ES" sz="18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Grecia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3.000</a:t>
                      </a:r>
                      <a:endParaRPr lang="es-ES" sz="18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Rectangle 31"/>
          <p:cNvSpPr>
            <a:spLocks noChangeArrowheads="1"/>
          </p:cNvSpPr>
          <p:nvPr/>
        </p:nvSpPr>
        <p:spPr bwMode="auto">
          <a:xfrm>
            <a:off x="357158" y="3929066"/>
            <a:ext cx="741812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4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ea typeface="Calibri" pitchFamily="34" charset="0"/>
              </a:rPr>
              <a:t>Tabla1. </a:t>
            </a:r>
            <a:r>
              <a:rPr lang="es-E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Calibri" pitchFamily="34" charset="0"/>
              </a:rPr>
              <a:t>Población europea y principales núcleos</a:t>
            </a:r>
            <a:r>
              <a:rPr kumimoji="0" lang="es-ES" sz="14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ea typeface="Calibri" pitchFamily="34" charset="0"/>
              </a:rPr>
              <a:t> (</a:t>
            </a:r>
            <a:r>
              <a:rPr kumimoji="0" lang="es-ES" sz="1400" b="0" i="0" u="none" strike="noStrike" cap="none" normalizeH="0" baseline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ea typeface="Calibri" pitchFamily="34" charset="0"/>
              </a:rPr>
              <a:t>Birdlife</a:t>
            </a:r>
            <a:r>
              <a:rPr kumimoji="0" lang="es-ES" sz="14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ea typeface="Calibri" pitchFamily="34" charset="0"/>
              </a:rPr>
              <a:t> Internationa</a:t>
            </a:r>
            <a:r>
              <a:rPr lang="es-E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Calibri" pitchFamily="34" charset="0"/>
              </a:rPr>
              <a:t>l </a:t>
            </a:r>
            <a:r>
              <a:rPr kumimoji="0" lang="es-ES" sz="14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ea typeface="Calibri" pitchFamily="34" charset="0"/>
              </a:rPr>
              <a:t>2004; GREFA, 2007)</a:t>
            </a:r>
            <a:endParaRPr kumimoji="0" lang="es-ES" sz="1400" b="0" i="0" u="none" strike="noStrike" cap="none" normalizeH="0" baseline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10 Marcador de contenido" descr="primilla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143500" y="0"/>
            <a:ext cx="3648075" cy="3695700"/>
          </a:xfr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4282" y="0"/>
            <a:ext cx="7467600" cy="5826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sz="2400" b="1" dirty="0" smtClean="0">
                <a:latin typeface="Arial" pitchFamily="34" charset="0"/>
                <a:cs typeface="Arial" pitchFamily="34" charset="0"/>
              </a:rPr>
              <a:t>BIOLOGÍA</a:t>
            </a:r>
            <a:r>
              <a:rPr lang="es-ES" dirty="0" smtClean="0">
                <a:latin typeface="Arial" pitchFamily="34" charset="0"/>
                <a:cs typeface="Arial" pitchFamily="34" charset="0"/>
              </a:rPr>
              <a:t> </a:t>
            </a:r>
            <a:endParaRPr lang="es-E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2292" name="13 Imagen" descr="macho y hembra primilla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3482578"/>
            <a:ext cx="4500562" cy="3375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2 Marcador de contenido"/>
          <p:cNvSpPr txBox="1">
            <a:spLocks/>
          </p:cNvSpPr>
          <p:nvPr/>
        </p:nvSpPr>
        <p:spPr>
          <a:xfrm>
            <a:off x="285720" y="571480"/>
            <a:ext cx="3929063" cy="3143250"/>
          </a:xfrm>
          <a:prstGeom prst="rect">
            <a:avLst/>
          </a:prstGeom>
        </p:spPr>
        <p:txBody>
          <a:bodyPr>
            <a:noAutofit/>
          </a:bodyPr>
          <a:lstStyle/>
          <a:p>
            <a:pPr marL="274320" indent="-274320" fontAlgn="auto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defRPr/>
            </a:pPr>
            <a:r>
              <a:rPr lang="es-E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Tamaño</a:t>
            </a: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: 30-35cm</a:t>
            </a:r>
          </a:p>
          <a:p>
            <a:pPr marL="274320" indent="-274320" fontAlgn="auto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defRPr/>
            </a:pPr>
            <a:r>
              <a:rPr lang="es-E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Peso: 130-180g</a:t>
            </a:r>
          </a:p>
          <a:p>
            <a:pPr marL="274320" indent="-274320" fontAlgn="auto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defRPr/>
            </a:pP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Longevidad</a:t>
            </a:r>
            <a:r>
              <a:rPr lang="es-E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: 5-7 años</a:t>
            </a:r>
          </a:p>
          <a:p>
            <a:pPr marL="274320" indent="-274320" fontAlgn="auto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defRPr/>
            </a:pPr>
            <a:r>
              <a:rPr lang="es-E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Monogamia</a:t>
            </a:r>
          </a:p>
          <a:p>
            <a:pPr marL="274320" indent="-274320" fontAlgn="auto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defRPr/>
            </a:pPr>
            <a:r>
              <a:rPr lang="es-E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Gregario </a:t>
            </a: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(anida en colonias en oquedades en viejos edificios o acantilados)</a:t>
            </a:r>
            <a:endParaRPr lang="es-E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74320" indent="-274320" fontAlgn="auto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defRPr/>
            </a:pP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Migrador (09-10 hasta 03-04)</a:t>
            </a:r>
            <a:endParaRPr lang="es-E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74320" indent="-274320" fontAlgn="auto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defRPr/>
            </a:pP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Insectívoro (ortópteros)</a:t>
            </a:r>
            <a:endParaRPr lang="es-E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74320" indent="-274320" fontAlgn="auto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defRPr/>
            </a:pP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Habita estepas y </a:t>
            </a:r>
            <a:r>
              <a:rPr lang="es-ES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pseudoestepas</a:t>
            </a:r>
            <a:endParaRPr lang="es-E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12294" name="14 Imagen" descr="hembra-primilla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9188" y="4000500"/>
            <a:ext cx="3810000" cy="254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57188" y="214313"/>
            <a:ext cx="7467600" cy="70326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dirty="0" smtClean="0">
                <a:latin typeface="Arial" pitchFamily="34" charset="0"/>
                <a:cs typeface="Arial" pitchFamily="34" charset="0"/>
              </a:rPr>
              <a:t>DISTRIBUCIÓN</a:t>
            </a:r>
            <a:endParaRPr lang="es-E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4 Imagen" descr="distribución primilla España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142984"/>
            <a:ext cx="7623175" cy="5208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785813" y="1071563"/>
            <a:ext cx="6643687" cy="5313362"/>
          </a:xfr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625" y="0"/>
            <a:ext cx="7467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Estado de conservación y amenazas</a:t>
            </a:r>
            <a:r>
              <a:rPr lang="es-ES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s-ES" dirty="0" smtClean="0">
                <a:solidFill>
                  <a:schemeClr val="bg1">
                    <a:lumMod val="50000"/>
                  </a:schemeClr>
                </a:solidFill>
              </a:rPr>
            </a:br>
            <a:endParaRPr lang="es-ES" dirty="0"/>
          </a:p>
        </p:txBody>
      </p:sp>
      <p:sp>
        <p:nvSpPr>
          <p:cNvPr id="1129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3" name="2 Marcador de contenido"/>
          <p:cNvSpPr>
            <a:spLocks noGrp="1"/>
          </p:cNvSpPr>
          <p:nvPr>
            <p:ph sz="quarter" idx="1"/>
          </p:nvPr>
        </p:nvSpPr>
        <p:spPr>
          <a:xfrm>
            <a:off x="428596" y="3571876"/>
            <a:ext cx="7467600" cy="3000396"/>
          </a:xfrm>
        </p:spPr>
        <p:txBody>
          <a:bodyPr>
            <a:normAutofit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s-ES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AMENAZAS</a:t>
            </a:r>
          </a:p>
          <a:p>
            <a:pPr marL="274320" indent="-274320" eaLnBrk="1" fontAlgn="auto" hangingPunct="1">
              <a:lnSpc>
                <a:spcPct val="150000"/>
              </a:lnSpc>
              <a:spcAft>
                <a:spcPts val="0"/>
              </a:spcAft>
              <a:buFont typeface="Wingdings"/>
              <a:buChar char=""/>
              <a:defRPr/>
            </a:pPr>
            <a:r>
              <a:rPr lang="es-E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Transformación, fragmentación y desaparición del hábitat estepario.</a:t>
            </a:r>
            <a:endParaRPr lang="es-ES" sz="180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274320" indent="-274320" eaLnBrk="1" fontAlgn="auto" hangingPunct="1">
              <a:lnSpc>
                <a:spcPct val="150000"/>
              </a:lnSpc>
              <a:spcAft>
                <a:spcPts val="0"/>
              </a:spcAft>
              <a:buFont typeface="Wingdings"/>
              <a:buChar char=""/>
              <a:defRPr/>
            </a:pPr>
            <a:r>
              <a:rPr lang="es-E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Aumento de productos fitosanitarios en la agricultura con el consecuente descenso en la cantidad y calidad de las presas.</a:t>
            </a:r>
            <a:endParaRPr lang="es-ES" sz="180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274320" indent="-274320" eaLnBrk="1" fontAlgn="auto" hangingPunct="1">
              <a:lnSpc>
                <a:spcPct val="150000"/>
              </a:lnSpc>
              <a:spcAft>
                <a:spcPts val="0"/>
              </a:spcAft>
              <a:buFont typeface="Wingdings"/>
              <a:buChar char=""/>
              <a:defRPr/>
            </a:pPr>
            <a:r>
              <a:rPr lang="es-ES" sz="1800" b="1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Desaparición de sustratos adecuados para emplazar nidos (edificaciones rurales).</a:t>
            </a:r>
            <a:endParaRPr lang="es-ES" sz="1800" b="1" dirty="0" smtClean="0">
              <a:solidFill>
                <a:srgbClr val="FF3300"/>
              </a:solidFill>
              <a:latin typeface="Arial" pitchFamily="34" charset="0"/>
              <a:cs typeface="Arial" pitchFamily="34" charset="0"/>
            </a:endParaRPr>
          </a:p>
          <a:p>
            <a:pPr marL="274320" indent="-274320" eaLnBrk="1" fontAlgn="auto" hangingPunct="1">
              <a:lnSpc>
                <a:spcPct val="150000"/>
              </a:lnSpc>
              <a:spcAft>
                <a:spcPts val="0"/>
              </a:spcAft>
              <a:buFont typeface="Wingdings"/>
              <a:buChar char=""/>
              <a:defRPr/>
            </a:pPr>
            <a:r>
              <a:rPr lang="es-E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Persecución directa, predación, etc</a:t>
            </a:r>
            <a:r>
              <a:rPr lang="es-E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  <a:endParaRPr lang="es-ES" sz="180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es-ES" dirty="0"/>
          </a:p>
        </p:txBody>
      </p:sp>
      <p:graphicFrame>
        <p:nvGraphicFramePr>
          <p:cNvPr id="9" name="8 Tabla"/>
          <p:cNvGraphicFramePr>
            <a:graphicFrameLocks noGrp="1"/>
          </p:cNvGraphicFramePr>
          <p:nvPr/>
        </p:nvGraphicFramePr>
        <p:xfrm>
          <a:off x="285720" y="785794"/>
          <a:ext cx="8572560" cy="2643206"/>
        </p:xfrm>
        <a:graphic>
          <a:graphicData uri="http://schemas.openxmlformats.org/drawingml/2006/table">
            <a:tbl>
              <a:tblPr/>
              <a:tblGrid>
                <a:gridCol w="2990566"/>
                <a:gridCol w="3053482"/>
                <a:gridCol w="2528512"/>
              </a:tblGrid>
              <a:tr h="71438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ESCALA</a:t>
                      </a:r>
                      <a:endParaRPr lang="es-ES" sz="18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ESTADO DE CONSERVACIÓN</a:t>
                      </a:r>
                      <a:endParaRPr lang="es-ES" sz="18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REGLADO POR:</a:t>
                      </a:r>
                      <a:endParaRPr lang="es-ES" sz="18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Mundial</a:t>
                      </a: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Vulnerable</a:t>
                      </a: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IUCN, 1996</a:t>
                      </a: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480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Europea</a:t>
                      </a: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Especie prioritaria</a:t>
                      </a: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Directiva de Aves (79/409/CEE), Anexo I</a:t>
                      </a: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96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Nacional</a:t>
                      </a: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Vulnerable</a:t>
                      </a: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Libro Rojo de las Aves de España, 2003</a:t>
                      </a: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81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Comunidad de Madrid</a:t>
                      </a: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En peligro de extinción</a:t>
                      </a: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Decreto 18/92</a:t>
                      </a: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625" y="0"/>
            <a:ext cx="7900988" cy="92868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dirty="0" smtClean="0">
                <a:latin typeface="Arial" pitchFamily="34" charset="0"/>
                <a:cs typeface="Arial" pitchFamily="34" charset="0"/>
              </a:rPr>
              <a:t>TIPO DE RESTITUCIÓN Y JUSTIFICACIÓN</a:t>
            </a:r>
            <a:endParaRPr lang="es-E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>
            <a:normAutofit/>
          </a:bodyPr>
          <a:lstStyle/>
          <a:p>
            <a:pPr marL="274320" indent="-274320" algn="just" eaLnBrk="1" fontAlgn="auto" hangingPunct="1">
              <a:lnSpc>
                <a:spcPct val="150000"/>
              </a:lnSpc>
              <a:spcAft>
                <a:spcPts val="0"/>
              </a:spcAft>
              <a:buFont typeface="Wingdings"/>
              <a:buChar char=""/>
              <a:defRPr/>
            </a:pP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Reintroducción: conjunto de actuaciones encaminadas a establecer una población en un lugar que reúna las condiciones ambientales apropiadas y se encuentre dentro o cerca del rango histórico de distribución de la especie.</a:t>
            </a:r>
          </a:p>
          <a:p>
            <a:pPr marL="274320" indent="-274320" algn="just" eaLnBrk="1" fontAlgn="auto" hangingPunct="1">
              <a:lnSpc>
                <a:spcPct val="150000"/>
              </a:lnSpc>
              <a:spcAft>
                <a:spcPts val="0"/>
              </a:spcAft>
              <a:buFont typeface="Wingdings"/>
              <a:buChar char=""/>
              <a:defRPr/>
            </a:pP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Se considera una reintroducción a nivel local, formando parte de un refuerzo a nivel regional.</a:t>
            </a:r>
            <a:endParaRPr lang="es-ES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625" y="428625"/>
            <a:ext cx="7467600" cy="6318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dirty="0" smtClean="0">
                <a:latin typeface="Arial" pitchFamily="34" charset="0"/>
                <a:cs typeface="Arial" pitchFamily="34" charset="0"/>
              </a:rPr>
              <a:t>OBJETIVOS</a:t>
            </a:r>
            <a:endParaRPr lang="es-E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>
            <a:normAutofit/>
          </a:bodyPr>
          <a:lstStyle/>
          <a:p>
            <a:pPr marL="274320" indent="-274320" algn="just" eaLnBrk="1" fontAlgn="auto" hangingPunct="1">
              <a:lnSpc>
                <a:spcPct val="150000"/>
              </a:lnSpc>
              <a:spcAft>
                <a:spcPts val="0"/>
              </a:spcAft>
              <a:buFont typeface="Wingdings"/>
              <a:buChar char=""/>
              <a:defRPr/>
            </a:pPr>
            <a:r>
              <a:rPr lang="es-E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Objetivo del proyecto: </a:t>
            </a:r>
            <a:r>
              <a:rPr lang="es-E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El establecimiento de una nueva población viable y autosuficiente de Cernícalo primilla (</a:t>
            </a:r>
            <a:r>
              <a:rPr lang="es-ES" sz="20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Falco </a:t>
            </a:r>
            <a:r>
              <a:rPr lang="es-ES" sz="2000" i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naumanni</a:t>
            </a:r>
            <a:r>
              <a:rPr lang="es-E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), en un lugar en el que en el pasado hubo presencia de este ave. </a:t>
            </a:r>
          </a:p>
          <a:p>
            <a:pPr marL="274320" indent="-274320" algn="just" eaLnBrk="1" fontAlgn="auto" hangingPunct="1">
              <a:lnSpc>
                <a:spcPct val="150000"/>
              </a:lnSpc>
              <a:spcAft>
                <a:spcPts val="0"/>
              </a:spcAft>
              <a:buFont typeface="Wingdings"/>
              <a:buChar char=""/>
              <a:defRPr/>
            </a:pPr>
            <a:r>
              <a:rPr lang="es-E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Objetivo final: </a:t>
            </a:r>
            <a:r>
              <a:rPr lang="es-E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Se espera que tras el éxito de la actuación, esta población pase a formar parte del anillo de colonias en primillares, dentro del marco del proyecto “Red de Primillares en la Comunidad de Madrid”. </a:t>
            </a:r>
            <a:endParaRPr lang="es-ES" sz="20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625" y="142875"/>
            <a:ext cx="7467600" cy="70326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dirty="0" smtClean="0"/>
              <a:t>Selección del área de reintroducción</a:t>
            </a:r>
            <a:endParaRPr lang="es-ES" dirty="0"/>
          </a:p>
        </p:txBody>
      </p:sp>
      <p:pic>
        <p:nvPicPr>
          <p:cNvPr id="16387" name="3 Marcador de contenido" descr="Imágen Navas del Rey Perspectiva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l="14761" t="4723" r="44888" b="39577"/>
          <a:stretch>
            <a:fillRect/>
          </a:stretch>
        </p:blipFill>
        <p:spPr>
          <a:xfrm>
            <a:off x="3500438" y="785813"/>
            <a:ext cx="5286375" cy="4899025"/>
          </a:xfrm>
        </p:spPr>
      </p:pic>
      <p:sp>
        <p:nvSpPr>
          <p:cNvPr id="6" name="2 Marcador de contenido"/>
          <p:cNvSpPr txBox="1">
            <a:spLocks/>
          </p:cNvSpPr>
          <p:nvPr/>
        </p:nvSpPr>
        <p:spPr>
          <a:xfrm>
            <a:off x="142875" y="1000125"/>
            <a:ext cx="3214688" cy="478631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indent="-274320" fontAlgn="auto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defRPr/>
            </a:pPr>
            <a:r>
              <a:rPr lang="es-E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cs"/>
              </a:rPr>
              <a:t>Consideraciones: </a:t>
            </a:r>
          </a:p>
          <a:p>
            <a:pPr marL="274320" indent="-274320" fontAlgn="auto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defRPr/>
            </a:pPr>
            <a:r>
              <a:rPr lang="es-E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Causas de desaparición</a:t>
            </a:r>
          </a:p>
          <a:p>
            <a:pPr marL="274320" indent="-274320" fontAlgn="auto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defRPr/>
            </a:pPr>
            <a:r>
              <a:rPr lang="es-E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Requerimientos ecológicos</a:t>
            </a:r>
          </a:p>
          <a:p>
            <a:pPr marL="274320" indent="-274320" fontAlgn="auto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defRPr/>
            </a:pPr>
            <a:r>
              <a:rPr lang="es-E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Análisis histórico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irador">
  <a:themeElements>
    <a:clrScheme name="Mirador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Mirador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Mirador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irador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477</TotalTime>
  <Words>426</Words>
  <Application>Microsoft Office PowerPoint</Application>
  <PresentationFormat>Presentación en pantalla (4:3)</PresentationFormat>
  <Paragraphs>93</Paragraphs>
  <Slides>11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8" baseType="lpstr">
      <vt:lpstr>Arial</vt:lpstr>
      <vt:lpstr>Century Schoolbook</vt:lpstr>
      <vt:lpstr>Wingdings</vt:lpstr>
      <vt:lpstr>Wingdings 2</vt:lpstr>
      <vt:lpstr>Calibri</vt:lpstr>
      <vt:lpstr>SimSun</vt:lpstr>
      <vt:lpstr>Mirador</vt:lpstr>
      <vt:lpstr>Reintroducción de Cernícalo Primilla (falco naumanni) en Navas del Rey</vt:lpstr>
      <vt:lpstr>CONTENIDO</vt:lpstr>
      <vt:lpstr>justificación del proyecto</vt:lpstr>
      <vt:lpstr>BIOLOGÍA </vt:lpstr>
      <vt:lpstr>DISTRIBUCIÓN</vt:lpstr>
      <vt:lpstr>Estado de conservación y amenazas </vt:lpstr>
      <vt:lpstr>TIPO DE RESTITUCIÓN Y JUSTIFICACIÓN</vt:lpstr>
      <vt:lpstr>OBJETIVOS</vt:lpstr>
      <vt:lpstr>Selección del área de reintroducción</vt:lpstr>
      <vt:lpstr>METODOLOGÍA</vt:lpstr>
      <vt:lpstr>Diapositiva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Reintroducción de Cernícalo Primilla (falco naumanni) en Navas del Rey</dc:title>
  <dc:creator>marta</dc:creator>
  <cp:lastModifiedBy>marta</cp:lastModifiedBy>
  <cp:revision>46</cp:revision>
  <dcterms:created xsi:type="dcterms:W3CDTF">2009-04-21T11:20:24Z</dcterms:created>
  <dcterms:modified xsi:type="dcterms:W3CDTF">2009-04-24T10:54:23Z</dcterms:modified>
</cp:coreProperties>
</file>